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57" r:id="rId2"/>
    <p:sldId id="258" r:id="rId3"/>
    <p:sldId id="313" r:id="rId4"/>
    <p:sldId id="320" r:id="rId5"/>
    <p:sldId id="311" r:id="rId6"/>
    <p:sldId id="321" r:id="rId7"/>
    <p:sldId id="323" r:id="rId8"/>
    <p:sldId id="322" r:id="rId9"/>
    <p:sldId id="324" r:id="rId10"/>
    <p:sldId id="319" r:id="rId11"/>
    <p:sldId id="325" r:id="rId12"/>
    <p:sldId id="315" r:id="rId13"/>
    <p:sldId id="294" r:id="rId14"/>
    <p:sldId id="328" r:id="rId15"/>
    <p:sldId id="329" r:id="rId16"/>
    <p:sldId id="293" r:id="rId17"/>
    <p:sldId id="316" r:id="rId18"/>
    <p:sldId id="317" r:id="rId19"/>
    <p:sldId id="330" r:id="rId20"/>
    <p:sldId id="331" r:id="rId21"/>
    <p:sldId id="303" r:id="rId22"/>
    <p:sldId id="306" r:id="rId23"/>
    <p:sldId id="332" r:id="rId24"/>
    <p:sldId id="309" r:id="rId25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9B81-BCB2-4B40-B107-2AFE39BB41FD}" type="datetimeFigureOut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B27F-BA6A-4D6B-BC15-78461D6542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0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2B3-F5EF-4640-BF9B-B61946578720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4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6568-1B79-4723-850D-C62CFD5229DC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31D2-3C7B-47E5-A110-FA49DE0526E5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8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4DDA-0481-40C3-A8DC-DA80A96D9229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25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CFB1-48D7-4BFE-A9AF-CB22B918E7C0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139F-BB1B-415F-80A2-258634E41BED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73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D431-9BAB-4B2C-8745-0132C3E2850E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3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C29A-6323-4F8A-ABF2-B622F7A8C79A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D009-2732-442B-BB0C-4AEEC6462B1C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5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612871-B71C-44CD-BCD9-5A18E70DD12E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72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9B5F-8611-43CF-9D29-91869BD28FA6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1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DC8B04-E4B1-4135-B415-4D59FFEC47C3}" type="datetime1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7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FD0CE-29E2-4F39-AA4A-162E11B39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Multimodal Meta-Learning for 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Sequential Recommendation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CFD6DF-A04E-4C43-A900-9438FC719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Source   : CIKM ‘22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Speaker : yang-YI,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LIN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Advisor  : Jia-Ling, Koh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Date       : 2023/09/19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033BDC-F0D2-4F65-B596-1C28B60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E26222-B7F9-4283-980E-D28C4011C14B}"/>
              </a:ext>
            </a:extLst>
          </p:cNvPr>
          <p:cNvSpPr/>
          <p:nvPr/>
        </p:nvSpPr>
        <p:spPr>
          <a:xfrm>
            <a:off x="1185332" y="2683933"/>
            <a:ext cx="6378787" cy="74506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402637-62D5-4F6C-8662-67E76CCAB926}"/>
              </a:ext>
            </a:extLst>
          </p:cNvPr>
          <p:cNvSpPr/>
          <p:nvPr/>
        </p:nvSpPr>
        <p:spPr>
          <a:xfrm>
            <a:off x="1097280" y="3611390"/>
            <a:ext cx="9460653" cy="74506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D690A13-9684-4114-BEA4-0766C3602DDA}"/>
              </a:ext>
            </a:extLst>
          </p:cNvPr>
          <p:cNvSpPr txBox="1"/>
          <p:nvPr/>
        </p:nvSpPr>
        <p:spPr>
          <a:xfrm>
            <a:off x="193229" y="2584769"/>
            <a:ext cx="106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0C24C64-4ADC-4936-BDFF-168B22DED61E}"/>
              </a:ext>
            </a:extLst>
          </p:cNvPr>
          <p:cNvSpPr txBox="1"/>
          <p:nvPr/>
        </p:nvSpPr>
        <p:spPr>
          <a:xfrm>
            <a:off x="438804" y="3577523"/>
            <a:ext cx="106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task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591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6E692CA8-1E94-41DC-9C62-68ECFB7F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90" y="1777760"/>
            <a:ext cx="7830155" cy="504714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90388" cy="1450757"/>
          </a:xfrm>
        </p:spPr>
        <p:txBody>
          <a:bodyPr>
            <a:no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 —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Multimodal Meta-Learning (MML)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273" y="183248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4204C8-684A-4E47-808D-1204B7E6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ECBD95D-1F65-4230-9F34-E13143F710E1}"/>
              </a:ext>
            </a:extLst>
          </p:cNvPr>
          <p:cNvSpPr/>
          <p:nvPr/>
        </p:nvSpPr>
        <p:spPr>
          <a:xfrm>
            <a:off x="2698377" y="3503520"/>
            <a:ext cx="1264024" cy="3602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512BA48-6377-4E53-8A13-D984DF129AAD}"/>
              </a:ext>
            </a:extLst>
          </p:cNvPr>
          <p:cNvSpPr/>
          <p:nvPr/>
        </p:nvSpPr>
        <p:spPr>
          <a:xfrm>
            <a:off x="1544390" y="4328970"/>
            <a:ext cx="3592386" cy="13725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8613B74-A315-4749-AADB-329BCA6B1B64}"/>
              </a:ext>
            </a:extLst>
          </p:cNvPr>
          <p:cNvSpPr/>
          <p:nvPr/>
        </p:nvSpPr>
        <p:spPr>
          <a:xfrm>
            <a:off x="2228491" y="5950969"/>
            <a:ext cx="2244897" cy="3700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2AB3FF2-D472-40E0-A37D-F84D06D97F2E}"/>
              </a:ext>
            </a:extLst>
          </p:cNvPr>
          <p:cNvSpPr/>
          <p:nvPr/>
        </p:nvSpPr>
        <p:spPr>
          <a:xfrm>
            <a:off x="6074475" y="3062541"/>
            <a:ext cx="3345506" cy="1563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8613B74-A315-4749-AADB-329BCA6B1B64}"/>
              </a:ext>
            </a:extLst>
          </p:cNvPr>
          <p:cNvSpPr/>
          <p:nvPr/>
        </p:nvSpPr>
        <p:spPr>
          <a:xfrm>
            <a:off x="6167718" y="4720912"/>
            <a:ext cx="3137648" cy="17388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4CA802E-C2FB-4E98-A067-0705E771298A}"/>
              </a:ext>
            </a:extLst>
          </p:cNvPr>
          <p:cNvSpPr/>
          <p:nvPr/>
        </p:nvSpPr>
        <p:spPr>
          <a:xfrm>
            <a:off x="6167718" y="1775872"/>
            <a:ext cx="3137648" cy="11782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D2C348-0575-4D96-A66B-C369CCE7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94" y="4440409"/>
            <a:ext cx="729574" cy="32425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1877D79A-68C2-48C2-9B6D-15C5DA3E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937" y="4440409"/>
            <a:ext cx="747197" cy="3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1" grpId="0" animBg="1"/>
      <p:bldP spid="11" grpId="1" animBg="1"/>
      <p:bldP spid="10" grpId="0" animBg="1"/>
      <p:bldP spid="9" grpId="0" animBg="1"/>
      <p:bldP spid="9" grpId="1" animBg="1"/>
      <p:bldP spid="8" grpId="0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圖片 60">
            <a:extLst>
              <a:ext uri="{FF2B5EF4-FFF2-40B4-BE49-F238E27FC236}">
                <a16:creationId xmlns:a16="http://schemas.microsoft.com/office/drawing/2014/main" id="{65CC6BFA-4CD6-4543-9E3A-E507799FA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15" b="11382"/>
          <a:stretch/>
        </p:blipFill>
        <p:spPr>
          <a:xfrm>
            <a:off x="1884372" y="5867894"/>
            <a:ext cx="3414638" cy="742893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E2BEADA3-FCF3-4065-8AC9-37FBF3DA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735"/>
          <a:stretch/>
        </p:blipFill>
        <p:spPr>
          <a:xfrm>
            <a:off x="1782482" y="4167471"/>
            <a:ext cx="3516532" cy="838317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9FFFA814-1C2E-4A99-BCB8-F501E540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12" y="5058698"/>
            <a:ext cx="1433496" cy="78227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21DF9F3-1B2A-48E9-8DF6-08D801321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29" r="36017"/>
          <a:stretch/>
        </p:blipFill>
        <p:spPr>
          <a:xfrm>
            <a:off x="1860046" y="5035188"/>
            <a:ext cx="3512386" cy="83831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Problem Formulation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248" y="1845800"/>
                <a:ext cx="10637241" cy="361377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predict the next item ID of </a:t>
                </a:r>
                <a:r>
                  <a:rPr lang="en-US" altLang="zh-TW" sz="24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new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user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data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interaction record </a:t>
                </a:r>
                <a:r>
                  <a:rPr lang="zh-TW" altLang="fr-FR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𝑟 </a:t>
                </a:r>
                <a14:m>
                  <m:oMath xmlns:m="http://schemas.openxmlformats.org/officeDocument/2006/math">
                    <m:r>
                      <a:rPr lang="fr-FR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 ⟨</m:t>
                    </m:r>
                    <m:r>
                      <a:rPr lang="zh-TW" altLang="fr-F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fr-FR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𝑖𝑑</m:t>
                        </m:r>
                      </m:sup>
                    </m:sSup>
                    <m:r>
                      <a:rPr lang="fr-FR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fr-FR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𝑡𝑒</m:t>
                        </m:r>
                      </m:sup>
                    </m:sSup>
                    <m:r>
                      <a:rPr lang="fr-FR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fr-FR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𝑖𝑚</m:t>
                        </m:r>
                      </m:sup>
                    </m:sSup>
                    <m:r>
                      <a:rPr lang="fr-FR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endParaRPr lang="fr-FR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fr-FR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user </a:t>
                </a:r>
                <a:r>
                  <a:rPr lang="zh-TW" altLang="fr-FR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𝑢 </a:t>
                </a:r>
                <a:r>
                  <a:rPr lang="fr-FR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interaction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zh-TW" altLang="fr-F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 {</m:t>
                    </m:r>
                    <m:sSub>
                      <m:sSubPr>
                        <m:ctrlPr>
                          <a:rPr lang="fr-FR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· · · , </m:t>
                    </m:r>
                    <m:sSub>
                      <m:sSubPr>
                        <m:ctrlPr>
                          <a:rPr lang="fr-FR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zh-TW" altLang="fr-FR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	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248" y="1845800"/>
                <a:ext cx="10637241" cy="3613771"/>
              </a:xfrm>
              <a:blipFill>
                <a:blip r:embed="rId4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11</a:t>
            </a:fld>
            <a:endParaRPr lang="zh-TW" altLang="en-US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F35A5A7-3612-4D28-ACC8-829CB7BED5CE}"/>
              </a:ext>
            </a:extLst>
          </p:cNvPr>
          <p:cNvGrpSpPr/>
          <p:nvPr/>
        </p:nvGrpSpPr>
        <p:grpSpPr>
          <a:xfrm flipH="1">
            <a:off x="979517" y="5873505"/>
            <a:ext cx="770341" cy="894364"/>
            <a:chOff x="981171" y="5265931"/>
            <a:chExt cx="770341" cy="894364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D932F82-7A72-4D0F-AC8F-D6A6B309A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7279" y="5265931"/>
              <a:ext cx="654233" cy="654233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19BD818-8CBB-4732-B429-708920733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9115" y="5374371"/>
              <a:ext cx="634453" cy="634453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2909277-DFF7-412D-8AE6-9325F3C0E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1171" y="5550695"/>
              <a:ext cx="609600" cy="609600"/>
            </a:xfrm>
            <a:prstGeom prst="rect">
              <a:avLst/>
            </a:prstGeom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25857493-A532-481D-AC4C-6E49EEEA63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3715" b="11382"/>
          <a:stretch/>
        </p:blipFill>
        <p:spPr>
          <a:xfrm>
            <a:off x="1860047" y="5900244"/>
            <a:ext cx="3512385" cy="742893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A630276E-4A1C-4B5F-BCDC-7BD60E8D6BC6}"/>
              </a:ext>
            </a:extLst>
          </p:cNvPr>
          <p:cNvGrpSpPr/>
          <p:nvPr/>
        </p:nvGrpSpPr>
        <p:grpSpPr>
          <a:xfrm flipH="1">
            <a:off x="1006277" y="5028708"/>
            <a:ext cx="770341" cy="894364"/>
            <a:chOff x="981171" y="5265931"/>
            <a:chExt cx="770341" cy="894364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43E26007-A90A-4571-8576-757C848BC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7279" y="5265931"/>
              <a:ext cx="654233" cy="654233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D1581036-A735-4ECC-A72E-5928FC99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9115" y="5374371"/>
              <a:ext cx="634453" cy="634453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26D413D4-0142-4A17-8212-F01C8B33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1171" y="5550695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98BBA9A6-70F0-416E-AD4E-65A8D680EB72}"/>
              </a:ext>
            </a:extLst>
          </p:cNvPr>
          <p:cNvGrpSpPr/>
          <p:nvPr/>
        </p:nvGrpSpPr>
        <p:grpSpPr>
          <a:xfrm flipH="1">
            <a:off x="1089705" y="4170626"/>
            <a:ext cx="770341" cy="894364"/>
            <a:chOff x="981171" y="5265931"/>
            <a:chExt cx="770341" cy="894364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1F89B17A-28FB-4B39-B415-62906AA56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7279" y="5265931"/>
              <a:ext cx="654233" cy="654233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97979D6B-F37F-44CF-8B37-8AA5F3BAC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9115" y="5374371"/>
              <a:ext cx="634453" cy="634453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909E6622-47C6-42D1-A190-63FDD59F6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1171" y="5550695"/>
              <a:ext cx="609600" cy="609600"/>
            </a:xfrm>
            <a:prstGeom prst="rect">
              <a:avLst/>
            </a:prstGeom>
          </p:spPr>
        </p:pic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3A3A7DF-0B19-41F6-BA4B-3EE2487B3387}"/>
              </a:ext>
            </a:extLst>
          </p:cNvPr>
          <p:cNvSpPr txBox="1"/>
          <p:nvPr/>
        </p:nvSpPr>
        <p:spPr>
          <a:xfrm>
            <a:off x="2962348" y="4718081"/>
            <a:ext cx="9765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Text seq.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8C5094F-51AB-43EA-A750-24F87D670308}"/>
              </a:ext>
            </a:extLst>
          </p:cNvPr>
          <p:cNvSpPr txBox="1"/>
          <p:nvPr/>
        </p:nvSpPr>
        <p:spPr>
          <a:xfrm>
            <a:off x="3053688" y="5586774"/>
            <a:ext cx="8241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ID seq.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2622B5B-6659-4054-A124-CD5B80FD7291}"/>
              </a:ext>
            </a:extLst>
          </p:cNvPr>
          <p:cNvSpPr txBox="1"/>
          <p:nvPr/>
        </p:nvSpPr>
        <p:spPr>
          <a:xfrm>
            <a:off x="2970865" y="6431732"/>
            <a:ext cx="9897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Img</a:t>
            </a:r>
            <a:r>
              <a:rPr lang="en-US" altLang="zh-TW" dirty="0"/>
              <a:t> Seq.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8B06AC7-7933-48E6-83BE-D3BB8810D4EF}"/>
                  </a:ext>
                </a:extLst>
              </p:cNvPr>
              <p:cNvSpPr txBox="1"/>
              <p:nvPr/>
            </p:nvSpPr>
            <p:spPr>
              <a:xfrm>
                <a:off x="2841812" y="3646913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8B06AC7-7933-48E6-83BE-D3BB8810D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12" y="3646913"/>
                <a:ext cx="9144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B97B2E0-4754-407A-A8E8-A4D91ABB5B30}"/>
                  </a:ext>
                </a:extLst>
              </p:cNvPr>
              <p:cNvSpPr txBox="1"/>
              <p:nvPr/>
            </p:nvSpPr>
            <p:spPr>
              <a:xfrm>
                <a:off x="9170895" y="3585357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B97B2E0-4754-407A-A8E8-A4D91ABB5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895" y="3585357"/>
                <a:ext cx="914400" cy="584775"/>
              </a:xfrm>
              <a:prstGeom prst="rect">
                <a:avLst/>
              </a:prstGeom>
              <a:blipFill>
                <a:blip r:embed="rId10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72D08DA1-1FDB-4BFD-9AD6-F016842153B5}"/>
              </a:ext>
            </a:extLst>
          </p:cNvPr>
          <p:cNvCxnSpPr/>
          <p:nvPr/>
        </p:nvCxnSpPr>
        <p:spPr>
          <a:xfrm>
            <a:off x="7237024" y="4379442"/>
            <a:ext cx="0" cy="233516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E84D428-E625-460A-A8C4-11C149E9B3E8}"/>
              </a:ext>
            </a:extLst>
          </p:cNvPr>
          <p:cNvSpPr txBox="1"/>
          <p:nvPr/>
        </p:nvSpPr>
        <p:spPr>
          <a:xfrm>
            <a:off x="5552838" y="3710140"/>
            <a:ext cx="339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before            timestamp         after</a:t>
            </a:r>
          </a:p>
          <a:p>
            <a:pPr algn="ctr"/>
            <a:r>
              <a:rPr lang="zh-TW" altLang="en-US" dirty="0"/>
              <a:t>𝑇 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8F538833-C064-46D7-AC30-5C26B8204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15" b="11382"/>
          <a:stretch/>
        </p:blipFill>
        <p:spPr>
          <a:xfrm>
            <a:off x="9175033" y="5900244"/>
            <a:ext cx="1475318" cy="742893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911CE824-E5C7-4D9F-8269-67F49407B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735"/>
          <a:stretch/>
        </p:blipFill>
        <p:spPr>
          <a:xfrm>
            <a:off x="9098359" y="4170132"/>
            <a:ext cx="1497353" cy="838317"/>
          </a:xfrm>
          <a:prstGeom prst="rect">
            <a:avLst/>
          </a:prstGeom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52ACAC92-DD27-4AC1-BCC4-F5050F220E4D}"/>
              </a:ext>
            </a:extLst>
          </p:cNvPr>
          <p:cNvSpPr txBox="1"/>
          <p:nvPr/>
        </p:nvSpPr>
        <p:spPr>
          <a:xfrm>
            <a:off x="9392173" y="4678332"/>
            <a:ext cx="9765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Text seq.</a:t>
            </a:r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889C33F-8539-4741-AD9A-159ADB8A871C}"/>
              </a:ext>
            </a:extLst>
          </p:cNvPr>
          <p:cNvSpPr txBox="1"/>
          <p:nvPr/>
        </p:nvSpPr>
        <p:spPr>
          <a:xfrm>
            <a:off x="9483513" y="5547025"/>
            <a:ext cx="8241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ID seq.</a:t>
            </a:r>
            <a:endParaRPr lang="zh-TW" altLang="en-US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291DCD3-5F45-453A-9FA2-3E943000D8AD}"/>
              </a:ext>
            </a:extLst>
          </p:cNvPr>
          <p:cNvSpPr txBox="1"/>
          <p:nvPr/>
        </p:nvSpPr>
        <p:spPr>
          <a:xfrm>
            <a:off x="9400690" y="6391983"/>
            <a:ext cx="9897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Img</a:t>
            </a:r>
            <a:r>
              <a:rPr lang="en-US" altLang="zh-TW" dirty="0"/>
              <a:t> Seq.</a:t>
            </a:r>
            <a:endParaRPr lang="zh-TW" altLang="en-US" dirty="0"/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4136BD37-5970-4F1F-BC34-B2713B6D4932}"/>
              </a:ext>
            </a:extLst>
          </p:cNvPr>
          <p:cNvGrpSpPr/>
          <p:nvPr/>
        </p:nvGrpSpPr>
        <p:grpSpPr>
          <a:xfrm>
            <a:off x="8420284" y="5933587"/>
            <a:ext cx="783875" cy="712898"/>
            <a:chOff x="6909335" y="5949928"/>
            <a:chExt cx="783875" cy="712898"/>
          </a:xfrm>
        </p:grpSpPr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85079B6B-3BEE-48E3-80DB-C991B0ECE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09335" y="5949928"/>
              <a:ext cx="554892" cy="554892"/>
            </a:xfrm>
            <a:prstGeom prst="rect">
              <a:avLst/>
            </a:prstGeom>
          </p:spPr>
        </p:pic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28F924D2-E525-44A2-A8FB-FE7DC76DA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7461" y="6037275"/>
              <a:ext cx="577675" cy="577675"/>
            </a:xfrm>
            <a:prstGeom prst="rect">
              <a:avLst/>
            </a:prstGeom>
          </p:spPr>
        </p:pic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93848AA0-E614-4F78-9001-7C45F2C6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02669" y="6172285"/>
              <a:ext cx="490541" cy="490541"/>
            </a:xfrm>
            <a:prstGeom prst="rect">
              <a:avLst/>
            </a:prstGeom>
          </p:spPr>
        </p:pic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6B91B965-1604-4AE8-9C54-52D002A93703}"/>
              </a:ext>
            </a:extLst>
          </p:cNvPr>
          <p:cNvGrpSpPr/>
          <p:nvPr/>
        </p:nvGrpSpPr>
        <p:grpSpPr>
          <a:xfrm>
            <a:off x="8383870" y="4210446"/>
            <a:ext cx="783875" cy="712898"/>
            <a:chOff x="6909335" y="5949928"/>
            <a:chExt cx="783875" cy="712898"/>
          </a:xfrm>
        </p:grpSpPr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A4722801-D405-4EEF-BBB2-0FFBD269D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09335" y="5949928"/>
              <a:ext cx="554892" cy="554892"/>
            </a:xfrm>
            <a:prstGeom prst="rect">
              <a:avLst/>
            </a:prstGeom>
          </p:spPr>
        </p:pic>
        <p:pic>
          <p:nvPicPr>
            <p:cNvPr id="55" name="圖片 54">
              <a:extLst>
                <a:ext uri="{FF2B5EF4-FFF2-40B4-BE49-F238E27FC236}">
                  <a16:creationId xmlns:a16="http://schemas.microsoft.com/office/drawing/2014/main" id="{E120AEE3-BAE2-4234-BFB4-DBEC072D1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7461" y="6037275"/>
              <a:ext cx="577675" cy="577675"/>
            </a:xfrm>
            <a:prstGeom prst="rect">
              <a:avLst/>
            </a:prstGeom>
          </p:spPr>
        </p:pic>
        <p:pic>
          <p:nvPicPr>
            <p:cNvPr id="56" name="圖片 55">
              <a:extLst>
                <a:ext uri="{FF2B5EF4-FFF2-40B4-BE49-F238E27FC236}">
                  <a16:creationId xmlns:a16="http://schemas.microsoft.com/office/drawing/2014/main" id="{A3409A7A-8D32-436E-BA23-6D1D7152C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02669" y="6172285"/>
              <a:ext cx="490541" cy="490541"/>
            </a:xfrm>
            <a:prstGeom prst="rect">
              <a:avLst/>
            </a:prstGeom>
          </p:spPr>
        </p:pic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43BD08A0-F11E-4FAD-A328-5B88A8408CF5}"/>
              </a:ext>
            </a:extLst>
          </p:cNvPr>
          <p:cNvGrpSpPr/>
          <p:nvPr/>
        </p:nvGrpSpPr>
        <p:grpSpPr>
          <a:xfrm>
            <a:off x="8408895" y="5091195"/>
            <a:ext cx="783875" cy="712898"/>
            <a:chOff x="6909335" y="5949928"/>
            <a:chExt cx="783875" cy="712898"/>
          </a:xfrm>
        </p:grpSpPr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4B45EF69-3154-4116-B15C-6C07E8982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09335" y="5949928"/>
              <a:ext cx="554892" cy="554892"/>
            </a:xfrm>
            <a:prstGeom prst="rect">
              <a:avLst/>
            </a:prstGeom>
          </p:spPr>
        </p:pic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5CAAB879-91E6-46E8-9C5B-1676BE7EE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7461" y="6037275"/>
              <a:ext cx="577675" cy="577675"/>
            </a:xfrm>
            <a:prstGeom prst="rect">
              <a:avLst/>
            </a:prstGeom>
          </p:spPr>
        </p:pic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E350B05D-7CB6-457E-BF3B-2D9CAA279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02669" y="6172285"/>
              <a:ext cx="490541" cy="490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9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807859" y="1845734"/>
            <a:ext cx="10637241" cy="4429231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Embedding Layers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12</a:t>
            </a:fld>
            <a:endParaRPr lang="zh-TW" altLang="en-US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590A9FE-6AD4-4827-BB60-67694DFE4577}"/>
              </a:ext>
            </a:extLst>
          </p:cNvPr>
          <p:cNvGrpSpPr/>
          <p:nvPr/>
        </p:nvGrpSpPr>
        <p:grpSpPr>
          <a:xfrm>
            <a:off x="1097279" y="1945991"/>
            <a:ext cx="8754697" cy="2114358"/>
            <a:chOff x="1888980" y="3984625"/>
            <a:chExt cx="8754697" cy="2114358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620A249E-1B8C-4A35-963F-6321D1A98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226"/>
            <a:stretch/>
          </p:blipFill>
          <p:spPr>
            <a:xfrm>
              <a:off x="1888980" y="4232668"/>
              <a:ext cx="8754697" cy="1866315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2A0ACBA9-7300-485B-8F4E-9AA1DA024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79" b="70545"/>
            <a:stretch/>
          </p:blipFill>
          <p:spPr>
            <a:xfrm>
              <a:off x="1888980" y="3984625"/>
              <a:ext cx="8754697" cy="1091771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620A249E-1B8C-4A35-963F-6321D1A98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150" t="54116" r="37406" b="35144"/>
            <a:stretch/>
          </p:blipFill>
          <p:spPr>
            <a:xfrm>
              <a:off x="5410613" y="4241633"/>
              <a:ext cx="2010572" cy="437944"/>
            </a:xfrm>
            <a:prstGeom prst="rect">
              <a:avLst/>
            </a:prstGeom>
          </p:spPr>
        </p:pic>
      </p:grpSp>
      <p:pic>
        <p:nvPicPr>
          <p:cNvPr id="25" name="內容版面配置區 24">
            <a:extLst>
              <a:ext uri="{FF2B5EF4-FFF2-40B4-BE49-F238E27FC236}">
                <a16:creationId xmlns:a16="http://schemas.microsoft.com/office/drawing/2014/main" id="{E4DE7436-4019-4158-9F12-A673FD6B5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1880" y="3285805"/>
            <a:ext cx="1448002" cy="628738"/>
          </a:xfr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D2C031D1-56E6-4BC6-A561-503CF880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313" y="3280820"/>
            <a:ext cx="1419423" cy="600159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A9B1238C-1D7C-4BCF-8C46-C067CD8D9E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84"/>
          <a:stretch/>
        </p:blipFill>
        <p:spPr>
          <a:xfrm>
            <a:off x="2575772" y="4060349"/>
            <a:ext cx="6096851" cy="409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EEF9562-27A4-4264-B25F-B1F1F87DB997}"/>
                  </a:ext>
                </a:extLst>
              </p:cNvPr>
              <p:cNvSpPr txBox="1"/>
              <p:nvPr/>
            </p:nvSpPr>
            <p:spPr>
              <a:xfrm>
                <a:off x="1881880" y="4562860"/>
                <a:ext cx="1752600" cy="374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sub>
                      </m:sSub>
                      <m:r>
                        <a:rPr lang="zh-TW" altLang="en-US" i="1" dirty="0" smtClean="0"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𝑛𝑥𝑑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EEF9562-27A4-4264-B25F-B1F1F87DB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880" y="4562860"/>
                <a:ext cx="1752600" cy="374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0B18AEE4-1F25-4891-8AC8-6DA0CF6CD378}"/>
              </a:ext>
            </a:extLst>
          </p:cNvPr>
          <p:cNvSpPr txBox="1"/>
          <p:nvPr/>
        </p:nvSpPr>
        <p:spPr>
          <a:xfrm>
            <a:off x="10134320" y="203599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𝑛</a:t>
            </a:r>
            <a:r>
              <a:rPr lang="en-US" altLang="zh-TW" dirty="0"/>
              <a:t>-length item sequence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A487769-A881-40C4-BDCF-E943BDF9470A}"/>
                  </a:ext>
                </a:extLst>
              </p:cNvPr>
              <p:cNvSpPr txBox="1"/>
              <p:nvPr/>
            </p:nvSpPr>
            <p:spPr>
              <a:xfrm>
                <a:off x="4793802" y="4525145"/>
                <a:ext cx="1752600" cy="374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zh-TW" altLang="en-US" i="1" dirty="0" smtClean="0"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𝑛𝑥𝑑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A487769-A881-40C4-BDCF-E943BDF9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802" y="4525145"/>
                <a:ext cx="1752600" cy="374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F765E4D-3F1C-4BCC-8F17-7A734201D660}"/>
                  </a:ext>
                </a:extLst>
              </p:cNvPr>
              <p:cNvSpPr txBox="1"/>
              <p:nvPr/>
            </p:nvSpPr>
            <p:spPr>
              <a:xfrm>
                <a:off x="7705724" y="4525145"/>
                <a:ext cx="1752600" cy="374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r>
                        <a:rPr lang="zh-TW" altLang="en-US" i="1" dirty="0" smtClean="0"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𝑛𝑥𝑑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F765E4D-3F1C-4BCC-8F17-7A734201D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724" y="4525145"/>
                <a:ext cx="1752600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99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9782" y="1845732"/>
            <a:ext cx="10637241" cy="440394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Feature-Aware Self-Attention Block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3724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multi-head self-attention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 &amp; image bias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self-attention layer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369295F-400B-4746-A21B-8D69E654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009" y="4183994"/>
            <a:ext cx="4267201" cy="63217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33920F0A-C1C3-4F6A-A288-A7B26C103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750" y="4894603"/>
            <a:ext cx="5317721" cy="2961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2C2ACB6-2D96-48BA-822B-8D594771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48" y="3704233"/>
            <a:ext cx="6113128" cy="404946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03E7F5BE-6DD7-4958-88A9-153D562C7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129" y="5429870"/>
            <a:ext cx="2106072" cy="343451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FD2616CB-E183-401A-8FC1-2DB79CCE5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129" y="5805230"/>
            <a:ext cx="2057202" cy="388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F7BA0306-6CEF-4BFC-9287-19DEF4D96E24}"/>
                  </a:ext>
                </a:extLst>
              </p:cNvPr>
              <p:cNvSpPr txBox="1"/>
              <p:nvPr/>
            </p:nvSpPr>
            <p:spPr>
              <a:xfrm>
                <a:off x="5137150" y="5373706"/>
                <a:ext cx="1047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F7BA0306-6CEF-4BFC-9287-19DEF4D96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50" y="5373706"/>
                <a:ext cx="1047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7FCC245-36E6-4CE8-93A4-19FA2D6F17FF}"/>
                  </a:ext>
                </a:extLst>
              </p:cNvPr>
              <p:cNvSpPr txBox="1"/>
              <p:nvPr/>
            </p:nvSpPr>
            <p:spPr>
              <a:xfrm>
                <a:off x="5137149" y="5744568"/>
                <a:ext cx="1047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7FCC245-36E6-4CE8-93A4-19FA2D6F1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49" y="5744568"/>
                <a:ext cx="1047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28">
                <a:extLst>
                  <a:ext uri="{FF2B5EF4-FFF2-40B4-BE49-F238E27FC236}">
                    <a16:creationId xmlns:a16="http://schemas.microsoft.com/office/drawing/2014/main" id="{F7BA0306-6CEF-4BFC-9287-19DEF4D96E24}"/>
                  </a:ext>
                </a:extLst>
              </p:cNvPr>
              <p:cNvSpPr txBox="1"/>
              <p:nvPr/>
            </p:nvSpPr>
            <p:spPr>
              <a:xfrm>
                <a:off x="6290736" y="5373706"/>
                <a:ext cx="1047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28">
                <a:extLst>
                  <a:ext uri="{FF2B5EF4-FFF2-40B4-BE49-F238E27FC236}">
                    <a16:creationId xmlns:a16="http://schemas.microsoft.com/office/drawing/2014/main" id="{F7BA0306-6CEF-4BFC-9287-19DEF4D96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736" y="5373706"/>
                <a:ext cx="104775" cy="369332"/>
              </a:xfrm>
              <a:prstGeom prst="rect">
                <a:avLst/>
              </a:prstGeom>
              <a:blipFill>
                <a:blip r:embed="rId9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28">
                <a:extLst>
                  <a:ext uri="{FF2B5EF4-FFF2-40B4-BE49-F238E27FC236}">
                    <a16:creationId xmlns:a16="http://schemas.microsoft.com/office/drawing/2014/main" id="{F7BA0306-6CEF-4BFC-9287-19DEF4D96E24}"/>
                  </a:ext>
                </a:extLst>
              </p:cNvPr>
              <p:cNvSpPr txBox="1"/>
              <p:nvPr/>
            </p:nvSpPr>
            <p:spPr>
              <a:xfrm>
                <a:off x="6476471" y="5730177"/>
                <a:ext cx="1047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28">
                <a:extLst>
                  <a:ext uri="{FF2B5EF4-FFF2-40B4-BE49-F238E27FC236}">
                    <a16:creationId xmlns:a16="http://schemas.microsoft.com/office/drawing/2014/main" id="{F7BA0306-6CEF-4BFC-9287-19DEF4D96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471" y="5730177"/>
                <a:ext cx="1047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E9CD8D37-5241-42DD-B530-E058C1DDDFD2}"/>
                  </a:ext>
                </a:extLst>
              </p:cNvPr>
              <p:cNvSpPr txBox="1"/>
              <p:nvPr/>
            </p:nvSpPr>
            <p:spPr>
              <a:xfrm>
                <a:off x="5110162" y="5372176"/>
                <a:ext cx="79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E9CD8D37-5241-42DD-B530-E058C1DDD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62" y="5372176"/>
                <a:ext cx="79374" cy="369332"/>
              </a:xfrm>
              <a:prstGeom prst="rect">
                <a:avLst/>
              </a:prstGeom>
              <a:blipFill>
                <a:blip r:embed="rId11"/>
                <a:stretch>
                  <a:fillRect l="-53846" r="-15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AB74744-6ED0-49E3-AB34-E59F07157068}"/>
                  </a:ext>
                </a:extLst>
              </p:cNvPr>
              <p:cNvSpPr txBox="1"/>
              <p:nvPr/>
            </p:nvSpPr>
            <p:spPr>
              <a:xfrm>
                <a:off x="5111392" y="5736487"/>
                <a:ext cx="79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AB74744-6ED0-49E3-AB34-E59F07157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392" y="5736487"/>
                <a:ext cx="79374" cy="369332"/>
              </a:xfrm>
              <a:prstGeom prst="rect">
                <a:avLst/>
              </a:prstGeom>
              <a:blipFill>
                <a:blip r:embed="rId12"/>
                <a:stretch>
                  <a:fillRect l="-50000" r="-13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042FAA8-ED49-42A2-8BAA-07D15D198F76}"/>
                  </a:ext>
                </a:extLst>
              </p:cNvPr>
              <p:cNvSpPr txBox="1"/>
              <p:nvPr/>
            </p:nvSpPr>
            <p:spPr>
              <a:xfrm>
                <a:off x="6262520" y="5372176"/>
                <a:ext cx="79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042FAA8-ED49-42A2-8BAA-07D15D198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520" y="5372176"/>
                <a:ext cx="79374" cy="369332"/>
              </a:xfrm>
              <a:prstGeom prst="rect">
                <a:avLst/>
              </a:prstGeom>
              <a:blipFill>
                <a:blip r:embed="rId13"/>
                <a:stretch>
                  <a:fillRect l="-53846" r="-15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2">
                <a:extLst>
                  <a:ext uri="{FF2B5EF4-FFF2-40B4-BE49-F238E27FC236}">
                    <a16:creationId xmlns:a16="http://schemas.microsoft.com/office/drawing/2014/main" id="{E9CD8D37-5241-42DD-B530-E058C1DDDFD2}"/>
                  </a:ext>
                </a:extLst>
              </p:cNvPr>
              <p:cNvSpPr txBox="1"/>
              <p:nvPr/>
            </p:nvSpPr>
            <p:spPr>
              <a:xfrm>
                <a:off x="6454249" y="5741508"/>
                <a:ext cx="79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2">
                <a:extLst>
                  <a:ext uri="{FF2B5EF4-FFF2-40B4-BE49-F238E27FC236}">
                    <a16:creationId xmlns:a16="http://schemas.microsoft.com/office/drawing/2014/main" id="{E9CD8D37-5241-42DD-B530-E058C1DDD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249" y="5741508"/>
                <a:ext cx="79374" cy="369332"/>
              </a:xfrm>
              <a:prstGeom prst="rect">
                <a:avLst/>
              </a:prstGeom>
              <a:blipFill>
                <a:blip r:embed="rId14"/>
                <a:stretch>
                  <a:fillRect l="-61538" r="-14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圖片 43">
            <a:extLst>
              <a:ext uri="{FF2B5EF4-FFF2-40B4-BE49-F238E27FC236}">
                <a16:creationId xmlns:a16="http://schemas.microsoft.com/office/drawing/2014/main" id="{820BDEFA-EE23-4D64-9A8F-B9C373AFB0A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1317" r="31668"/>
          <a:stretch/>
        </p:blipFill>
        <p:spPr>
          <a:xfrm>
            <a:off x="9438177" y="1891546"/>
            <a:ext cx="1607560" cy="1752537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D1D4BA12-3A21-4653-BE90-16BF073B32D5}"/>
              </a:ext>
            </a:extLst>
          </p:cNvPr>
          <p:cNvSpPr/>
          <p:nvPr/>
        </p:nvSpPr>
        <p:spPr>
          <a:xfrm>
            <a:off x="9494978" y="2925012"/>
            <a:ext cx="1717505" cy="7792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1E385D5-22C3-46F2-90B6-50C91BF318DE}"/>
              </a:ext>
            </a:extLst>
          </p:cNvPr>
          <p:cNvSpPr/>
          <p:nvPr/>
        </p:nvSpPr>
        <p:spPr>
          <a:xfrm>
            <a:off x="9469973" y="1780196"/>
            <a:ext cx="1543967" cy="67103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D97E4795-A635-4226-8800-2E5A02A05E7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9755"/>
          <a:stretch/>
        </p:blipFill>
        <p:spPr>
          <a:xfrm>
            <a:off x="988202" y="3652659"/>
            <a:ext cx="985838" cy="1315339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5997E24B-FBD8-4C26-BDF1-5A798998FEE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9755"/>
          <a:stretch/>
        </p:blipFill>
        <p:spPr>
          <a:xfrm>
            <a:off x="2010614" y="3640793"/>
            <a:ext cx="985838" cy="1315339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65038225-9E3A-44E1-8A2C-6180814B1F4A}"/>
              </a:ext>
            </a:extLst>
          </p:cNvPr>
          <p:cNvSpPr/>
          <p:nvPr/>
        </p:nvSpPr>
        <p:spPr>
          <a:xfrm>
            <a:off x="948496" y="4405210"/>
            <a:ext cx="2110930" cy="5728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C9573C3-A13C-4FCA-8972-C5B25E354155}"/>
              </a:ext>
            </a:extLst>
          </p:cNvPr>
          <p:cNvSpPr/>
          <p:nvPr/>
        </p:nvSpPr>
        <p:spPr>
          <a:xfrm>
            <a:off x="988202" y="3640793"/>
            <a:ext cx="2110930" cy="44168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0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440394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Feature-Aware Self-Attention Block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3724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multi-head self-attention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 &amp; image bias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multi-head self-attention layer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14</a:t>
            </a:fld>
            <a:endParaRPr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2A0A6C6-E693-49F1-8707-D9689B803D8C}"/>
              </a:ext>
            </a:extLst>
          </p:cNvPr>
          <p:cNvGrpSpPr/>
          <p:nvPr/>
        </p:nvGrpSpPr>
        <p:grpSpPr>
          <a:xfrm>
            <a:off x="4104313" y="4203008"/>
            <a:ext cx="4267201" cy="647535"/>
            <a:chOff x="4660386" y="4229366"/>
            <a:chExt cx="4267201" cy="647535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369295F-400B-4746-A21B-8D69E6542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0386" y="4229366"/>
              <a:ext cx="4267201" cy="632178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AA6FC508-3BFA-425C-8762-5143A0FE7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641" y="4585205"/>
              <a:ext cx="510468" cy="291696"/>
            </a:xfrm>
            <a:prstGeom prst="rect">
              <a:avLst/>
            </a:prstGeom>
          </p:spPr>
        </p:pic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D8582999-E083-4404-813D-21966EFE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29" y="4820451"/>
            <a:ext cx="5949971" cy="59975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646101FF-7231-4575-B711-880480873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393" y="5518157"/>
            <a:ext cx="4321601" cy="25614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D64D8AF-2F51-4C0E-9C23-36CE13769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229" y="2996700"/>
            <a:ext cx="4764107" cy="599757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47226BAB-922B-4A79-8B94-C06CBF7ED152}"/>
              </a:ext>
            </a:extLst>
          </p:cNvPr>
          <p:cNvGrpSpPr/>
          <p:nvPr/>
        </p:nvGrpSpPr>
        <p:grpSpPr>
          <a:xfrm>
            <a:off x="4080868" y="3647163"/>
            <a:ext cx="4670064" cy="472557"/>
            <a:chOff x="3708948" y="3614303"/>
            <a:chExt cx="4670064" cy="472557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7134D909-138A-4A0D-9804-6F578297565E}"/>
                </a:ext>
              </a:extLst>
            </p:cNvPr>
            <p:cNvGrpSpPr/>
            <p:nvPr/>
          </p:nvGrpSpPr>
          <p:grpSpPr>
            <a:xfrm>
              <a:off x="4028747" y="3629660"/>
              <a:ext cx="4350265" cy="457200"/>
              <a:chOff x="4028747" y="3629660"/>
              <a:chExt cx="4350265" cy="457200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EE0AB9AB-9AE7-4170-B6DC-CC519B8356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21521"/>
              <a:stretch/>
            </p:blipFill>
            <p:spPr>
              <a:xfrm>
                <a:off x="4028747" y="3629660"/>
                <a:ext cx="4133742" cy="457200"/>
              </a:xfrm>
              <a:prstGeom prst="rect">
                <a:avLst/>
              </a:prstGeom>
            </p:spPr>
          </p:pic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EF14CDA9-C19F-4089-AAD2-1A1253A05D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95175"/>
              <a:stretch/>
            </p:blipFill>
            <p:spPr>
              <a:xfrm>
                <a:off x="8124875" y="3629660"/>
                <a:ext cx="254137" cy="457200"/>
              </a:xfrm>
              <a:prstGeom prst="rect">
                <a:avLst/>
              </a:prstGeom>
            </p:spPr>
          </p:pic>
        </p:grpSp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F5010888-35B7-4956-9C64-CD66C77D1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06885" y="3713227"/>
              <a:ext cx="1019175" cy="314325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95F7C862-4FB7-403C-A002-42F3F652C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81054"/>
            <a:stretch/>
          </p:blipFill>
          <p:spPr>
            <a:xfrm>
              <a:off x="3708948" y="3614303"/>
              <a:ext cx="99793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66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440394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Feature-Aware Self-Attention Block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37240" cy="440394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3D94A6D-3D4E-452D-8244-53FEC787F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88" y="1954542"/>
            <a:ext cx="5577743" cy="59975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8582999-E083-4404-813D-21966EFE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088" y="3948194"/>
            <a:ext cx="5949971" cy="59975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646101FF-7231-4575-B711-880480873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640" y="4860766"/>
            <a:ext cx="4321601" cy="25614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C4E901B-DD0A-4918-BAF3-F1B3FD722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793" y="3292431"/>
            <a:ext cx="4334480" cy="34294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E38EC6A-C0AC-4D37-A8B8-966EB9566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640" y="3106668"/>
            <a:ext cx="4286848" cy="71447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4E465E0-10C4-4886-9E80-9098E9F5F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640" y="2667454"/>
            <a:ext cx="4572638" cy="419158"/>
          </a:xfrm>
          <a:prstGeom prst="rect">
            <a:avLst/>
          </a:prstGeom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D250D868-5C04-4ED1-9A1B-34D5740E7990}"/>
              </a:ext>
            </a:extLst>
          </p:cNvPr>
          <p:cNvGrpSpPr/>
          <p:nvPr/>
        </p:nvGrpSpPr>
        <p:grpSpPr>
          <a:xfrm>
            <a:off x="9142867" y="3635379"/>
            <a:ext cx="2174838" cy="2614294"/>
            <a:chOff x="9438177" y="4247895"/>
            <a:chExt cx="1774306" cy="1924037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D0BA95D4-1F50-4959-B911-DDC4AAC1F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1317" r="31668"/>
            <a:stretch/>
          </p:blipFill>
          <p:spPr>
            <a:xfrm>
              <a:off x="9438177" y="4359245"/>
              <a:ext cx="1607560" cy="1752537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400ED20-6C29-4D9E-B74A-57E570AAC04C}"/>
                </a:ext>
              </a:extLst>
            </p:cNvPr>
            <p:cNvSpPr/>
            <p:nvPr/>
          </p:nvSpPr>
          <p:spPr>
            <a:xfrm>
              <a:off x="9494978" y="5392711"/>
              <a:ext cx="1717505" cy="779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9974C7F-284A-4860-A903-0E10D6D1D236}"/>
                </a:ext>
              </a:extLst>
            </p:cNvPr>
            <p:cNvSpPr/>
            <p:nvPr/>
          </p:nvSpPr>
          <p:spPr>
            <a:xfrm>
              <a:off x="9469973" y="4247895"/>
              <a:ext cx="1543967" cy="67103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502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267593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Prediction Layer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output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user’s preference score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 err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concat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of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𝑐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candidate items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016FE84-7593-4684-93AC-6830F3C9F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04" y="3846996"/>
            <a:ext cx="3293444" cy="65868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86A76DE-3DD2-4132-AEFB-F070200ED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42" y="3230920"/>
            <a:ext cx="1825569" cy="56060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03B6866-D4CC-407A-B5F2-3A1F94D3D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295" y="4077671"/>
            <a:ext cx="5382376" cy="217200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1E385D5-22C3-46F2-90B6-50C91BF318DE}"/>
              </a:ext>
            </a:extLst>
          </p:cNvPr>
          <p:cNvSpPr/>
          <p:nvPr/>
        </p:nvSpPr>
        <p:spPr>
          <a:xfrm>
            <a:off x="6539397" y="3968784"/>
            <a:ext cx="5550171" cy="132250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9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267593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Multimodal Prediction Fusion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 err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concat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and layer normalization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attention function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 a single-layer feed-forward neural network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prediction scores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731CA42-6DF8-4F23-B1C8-81FE51B2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295" y="1967065"/>
            <a:ext cx="4162850" cy="112649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7A7CB85-2C0B-41D9-8160-66F0F9566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380"/>
          <a:stretch/>
        </p:blipFill>
        <p:spPr>
          <a:xfrm>
            <a:off x="1965745" y="2611986"/>
            <a:ext cx="3627271" cy="47349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5E4D541-7542-4323-8F96-73FBEAF52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167" y="2696432"/>
            <a:ext cx="1389945" cy="39712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4DD02B8-F3B3-478D-B4BC-802380748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167" y="3149274"/>
            <a:ext cx="1561125" cy="41286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D6AE60B0-7095-433C-9586-E4211DB05F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80"/>
          <a:stretch/>
        </p:blipFill>
        <p:spPr>
          <a:xfrm>
            <a:off x="1840247" y="3139670"/>
            <a:ext cx="3627271" cy="473497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5FC9FBA-C15D-45F6-8F21-6B4EA8D46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745" y="4229388"/>
            <a:ext cx="4293732" cy="41285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E5F205D7-2EBB-4F99-B636-03ECAA7E6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4488" y="4750620"/>
            <a:ext cx="4293732" cy="345472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1B6759B8-FC07-4AAF-B6E3-F97BAE10E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6037" y="5865221"/>
            <a:ext cx="1636574" cy="644183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9C2A1BA3-7EF8-4A47-AAC3-66AFB1C43FB5}"/>
              </a:ext>
            </a:extLst>
          </p:cNvPr>
          <p:cNvSpPr/>
          <p:nvPr/>
        </p:nvSpPr>
        <p:spPr>
          <a:xfrm>
            <a:off x="7907933" y="1845733"/>
            <a:ext cx="4162850" cy="6285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34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15203" cy="1450757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Item Embedding Generator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10700273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select the top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𝐾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most similar old items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new item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𝑧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 old items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𝑜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calculate the attention weight for each old item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𝑜</a:t>
                </a: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generate the item ID embedding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10700273" cy="4403941"/>
              </a:xfrm>
              <a:blipFill>
                <a:blip r:embed="rId2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18</a:t>
            </a:fld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D369C9A-B3D4-47C9-A309-F2803CADC680}"/>
              </a:ext>
            </a:extLst>
          </p:cNvPr>
          <p:cNvGrpSpPr/>
          <p:nvPr/>
        </p:nvGrpSpPr>
        <p:grpSpPr>
          <a:xfrm>
            <a:off x="7413811" y="2025744"/>
            <a:ext cx="4464143" cy="1120868"/>
            <a:chOff x="5526849" y="2025744"/>
            <a:chExt cx="6351106" cy="155724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53807E6-4C7E-4F61-8D06-E1E3C40F9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713"/>
            <a:stretch/>
          </p:blipFill>
          <p:spPr>
            <a:xfrm>
              <a:off x="5526849" y="2025744"/>
              <a:ext cx="6351106" cy="1557244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D8B8F1E-CD23-4871-A5DA-77F1AF37E728}"/>
                </a:ext>
              </a:extLst>
            </p:cNvPr>
            <p:cNvSpPr/>
            <p:nvPr/>
          </p:nvSpPr>
          <p:spPr>
            <a:xfrm>
              <a:off x="7557247" y="2886635"/>
              <a:ext cx="2268072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34F652FC-3E23-4D99-8526-9DDD07849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828" y="2949346"/>
            <a:ext cx="2770348" cy="65184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738093D-D33F-4AC3-87E3-8A67059B8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190" y="3084169"/>
            <a:ext cx="2448496" cy="29887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41DA68C-AFEB-400F-AB46-9D25231DD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828" y="4125154"/>
            <a:ext cx="3559243" cy="68447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12CE83BF-C82D-46D3-89D6-247212319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828" y="5208533"/>
            <a:ext cx="3559243" cy="76413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9E7E151D-BA86-4967-9631-E25AB5856C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375"/>
          <a:stretch/>
        </p:blipFill>
        <p:spPr>
          <a:xfrm>
            <a:off x="1756828" y="5963883"/>
            <a:ext cx="1810285" cy="6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2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225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en-US" altLang="zh-TW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4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Data Set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click logs covering </a:t>
                </a:r>
                <a:r>
                  <a:rPr lang="en-US" altLang="zh-TW" sz="2400" dirty="0">
                    <a:solidFill>
                      <a:schemeClr val="accent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meals, hotel, tourism and other 6 businesses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 </a:t>
                </a:r>
                <a:r>
                  <a:rPr lang="en-US" altLang="zh-TW" sz="2400" dirty="0" err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Meituan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App from </a:t>
                </a:r>
                <a:r>
                  <a:rPr lang="en-US" altLang="zh-TW" sz="2400" dirty="0">
                    <a:solidFill>
                      <a:schemeClr val="accent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June to October 2021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the interactions </a:t>
                </a:r>
                <a:r>
                  <a:rPr lang="en-US" altLang="zh-TW" sz="2400" dirty="0">
                    <a:solidFill>
                      <a:schemeClr val="accent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before September 10, 2021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𝑜𝑙𝑑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, </a:t>
                </a:r>
              </a:p>
              <a:p>
                <a:pPr marL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other users as new users, and the interactions of these users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  <a:blipFill>
                <a:blip r:embed="rId2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5268B9B-3E91-4A5E-A99C-5D41F347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4" y="2530220"/>
            <a:ext cx="1000847" cy="42659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B456696-93BF-4C61-B636-254E76A03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683" y="4240307"/>
            <a:ext cx="5393104" cy="251288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429C9F4-9B49-424C-85C6-832BC41D5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794" y="4240307"/>
            <a:ext cx="941845" cy="39622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B34D321-669B-4618-BFD9-168A027D7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794" y="4657711"/>
            <a:ext cx="1019649" cy="321344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F82C68E8-3966-4279-8CE0-E13D637BEFFB}"/>
              </a:ext>
            </a:extLst>
          </p:cNvPr>
          <p:cNvSpPr txBox="1"/>
          <p:nvPr/>
        </p:nvSpPr>
        <p:spPr>
          <a:xfrm>
            <a:off x="8081491" y="42537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Training set</a:t>
            </a:r>
            <a:r>
              <a:rPr lang="zh-TW" altLang="en-US" dirty="0"/>
              <a:t>：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4ED450F-FF93-428F-BCF3-4B7DB3958303}"/>
              </a:ext>
            </a:extLst>
          </p:cNvPr>
          <p:cNvSpPr txBox="1"/>
          <p:nvPr/>
        </p:nvSpPr>
        <p:spPr>
          <a:xfrm>
            <a:off x="8462694" y="4657711"/>
            <a:ext cx="94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Test set</a:t>
            </a:r>
            <a:r>
              <a:rPr lang="zh-TW" altLang="en-US" dirty="0"/>
              <a:t>：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0A886F7E-0C90-4F3D-A12A-F11096FB3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876" y="5132086"/>
            <a:ext cx="3876675" cy="36195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F8BE463-BC22-4AC4-9C83-CAED56276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834" y="5590618"/>
            <a:ext cx="4010025" cy="371475"/>
          </a:xfrm>
          <a:prstGeom prst="rect">
            <a:avLst/>
          </a:prstGeom>
        </p:spPr>
      </p:pic>
      <p:sp>
        <p:nvSpPr>
          <p:cNvPr id="25" name="右大括弧 24">
            <a:extLst>
              <a:ext uri="{FF2B5EF4-FFF2-40B4-BE49-F238E27FC236}">
                <a16:creationId xmlns:a16="http://schemas.microsoft.com/office/drawing/2014/main" id="{56D994FE-3B4B-4626-A79B-54E725F753FF}"/>
              </a:ext>
            </a:extLst>
          </p:cNvPr>
          <p:cNvSpPr/>
          <p:nvPr/>
        </p:nvSpPr>
        <p:spPr>
          <a:xfrm rot="5400000">
            <a:off x="8449827" y="4859054"/>
            <a:ext cx="237005" cy="23129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186026ED-C2DC-42C2-93ED-F540A85DED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0536" y="6140561"/>
            <a:ext cx="331932" cy="365125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0E236E29-F076-454C-8D54-E8268BC68B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9639" y="5997341"/>
            <a:ext cx="331932" cy="380339"/>
          </a:xfrm>
          <a:prstGeom prst="rect">
            <a:avLst/>
          </a:prstGeom>
        </p:spPr>
      </p:pic>
      <p:sp>
        <p:nvSpPr>
          <p:cNvPr id="31" name="箭號: 弧形左彎 30">
            <a:extLst>
              <a:ext uri="{FF2B5EF4-FFF2-40B4-BE49-F238E27FC236}">
                <a16:creationId xmlns:a16="http://schemas.microsoft.com/office/drawing/2014/main" id="{9B8CFE01-647F-4A62-9E64-7939A962C540}"/>
              </a:ext>
            </a:extLst>
          </p:cNvPr>
          <p:cNvSpPr/>
          <p:nvPr/>
        </p:nvSpPr>
        <p:spPr>
          <a:xfrm>
            <a:off x="11524931" y="5285441"/>
            <a:ext cx="403412" cy="6111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21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7FC49F-8FAC-42B7-8889-3FEF59AD8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1" y="2886820"/>
            <a:ext cx="11643480" cy="320789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D2711F8-1774-49DD-8A5F-CD9941A40994}"/>
              </a:ext>
            </a:extLst>
          </p:cNvPr>
          <p:cNvSpPr txBox="1"/>
          <p:nvPr/>
        </p:nvSpPr>
        <p:spPr>
          <a:xfrm>
            <a:off x="5573683" y="2240489"/>
            <a:ext cx="13829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Full</a:t>
            </a:r>
            <a:r>
              <a:rPr lang="zh-TW" altLang="en-US" dirty="0"/>
              <a:t>：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Matrix Factorization 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86EF07A-8645-44A3-AD58-60A42D11A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383" y="183633"/>
            <a:ext cx="2748671" cy="2128457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2305F2-8FC2-49F4-9D6A-993B55800D53}"/>
              </a:ext>
            </a:extLst>
          </p:cNvPr>
          <p:cNvSpPr txBox="1"/>
          <p:nvPr/>
        </p:nvSpPr>
        <p:spPr>
          <a:xfrm>
            <a:off x="6614104" y="16774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SML</a:t>
            </a:r>
            <a:endParaRPr lang="zh-TW" altLang="en-US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D0C4B63-C153-4872-925B-C54641FC9E0F}"/>
              </a:ext>
            </a:extLst>
          </p:cNvPr>
          <p:cNvCxnSpPr>
            <a:cxnSpLocks/>
          </p:cNvCxnSpPr>
          <p:nvPr/>
        </p:nvCxnSpPr>
        <p:spPr>
          <a:xfrm>
            <a:off x="6788789" y="2971983"/>
            <a:ext cx="0" cy="32776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B408420D-E792-4AD3-8611-6A57BF972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338" y="220296"/>
            <a:ext cx="4137059" cy="212845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A398E53A-481D-45F9-A5CB-D6844515A9ED}"/>
              </a:ext>
            </a:extLst>
          </p:cNvPr>
          <p:cNvSpPr txBox="1"/>
          <p:nvPr/>
        </p:nvSpPr>
        <p:spPr>
          <a:xfrm>
            <a:off x="10076330" y="0"/>
            <a:ext cx="101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CBML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E6BA6C0-F6E8-4132-9FB7-643A1B79F36E}"/>
              </a:ext>
            </a:extLst>
          </p:cNvPr>
          <p:cNvSpPr txBox="1"/>
          <p:nvPr/>
        </p:nvSpPr>
        <p:spPr>
          <a:xfrm>
            <a:off x="7520054" y="2312090"/>
            <a:ext cx="190288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PT-FT</a:t>
            </a:r>
            <a:r>
              <a:rPr lang="zh-TW" altLang="en-US" dirty="0"/>
              <a:t>：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Pre-train and Fine-tune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EE0156-0230-45F0-BE14-A9D9CA105D11}"/>
              </a:ext>
            </a:extLst>
          </p:cNvPr>
          <p:cNvSpPr/>
          <p:nvPr/>
        </p:nvSpPr>
        <p:spPr>
          <a:xfrm>
            <a:off x="9063318" y="3299012"/>
            <a:ext cx="1902873" cy="2904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3E39703-3D53-49EF-8921-360B775C14FD}"/>
              </a:ext>
            </a:extLst>
          </p:cNvPr>
          <p:cNvSpPr/>
          <p:nvPr/>
        </p:nvSpPr>
        <p:spPr>
          <a:xfrm>
            <a:off x="4580965" y="3281576"/>
            <a:ext cx="992717" cy="2904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EE0CA12-BD61-46C0-8588-B7426C34FEC6}"/>
              </a:ext>
            </a:extLst>
          </p:cNvPr>
          <p:cNvSpPr txBox="1"/>
          <p:nvPr/>
        </p:nvSpPr>
        <p:spPr>
          <a:xfrm>
            <a:off x="2690211" y="2275427"/>
            <a:ext cx="15177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 err="1"/>
              <a:t>SASRec</a:t>
            </a:r>
            <a:r>
              <a:rPr lang="zh-TW" altLang="en-US" dirty="0"/>
              <a:t>：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self-attention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文字方塊 8">
            <a:extLst>
              <a:ext uri="{FF2B5EF4-FFF2-40B4-BE49-F238E27FC236}">
                <a16:creationId xmlns:a16="http://schemas.microsoft.com/office/drawing/2014/main" id="{FD2711F8-1774-49DD-8A5F-CD9941A40994}"/>
              </a:ext>
            </a:extLst>
          </p:cNvPr>
          <p:cNvSpPr txBox="1"/>
          <p:nvPr/>
        </p:nvSpPr>
        <p:spPr>
          <a:xfrm>
            <a:off x="4252324" y="2257893"/>
            <a:ext cx="13829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GRU4Rec</a:t>
            </a:r>
            <a:r>
              <a:rPr lang="zh-TW" altLang="en-US" dirty="0"/>
              <a:t>：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RNN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0F064DB-100C-4D01-AB48-BCB453655F63}"/>
              </a:ext>
            </a:extLst>
          </p:cNvPr>
          <p:cNvSpPr/>
          <p:nvPr/>
        </p:nvSpPr>
        <p:spPr>
          <a:xfrm>
            <a:off x="5768788" y="3281576"/>
            <a:ext cx="992717" cy="2904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9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Ablation Study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NO-Gen: randomly generated embeddings for new items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NO-Fusion: average fusion for three meta-learners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𝑀𝑀𝐿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𝐼𝐷</m:t>
                        </m:r>
                      </m:sub>
                    </m:sSub>
                    <m:r>
                      <a:rPr lang="zh-TW" alt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no multimodal side information(text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image)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605362" cy="4403941"/>
              </a:xfrm>
              <a:blipFill>
                <a:blip r:embed="rId2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017D1E6-61EA-47DA-80E7-2EBBC6F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22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EA2EDB-BA1D-4910-B2AF-49617437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5" y="3872561"/>
            <a:ext cx="7645829" cy="24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62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Influence Analysis of Training Data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017D1E6-61EA-47DA-80E7-2EBBC6F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7F1D0D-0C6C-4AF0-BCC3-FA76AE19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63" y="2284362"/>
            <a:ext cx="8659433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 Multimodal Meta-Learning (MML) approach by leveraging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multimodal side information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of items for cold-start sequential recommendation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cold-start item embedding generator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to warm up ID embeddings of new items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modality-specific meta-learner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to capture the sequential characteristics from different perspectives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35C7DE-851C-42B3-A0E2-51F5B3D4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286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Task –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Sequential Recommendation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sequential recommendation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sequential recommendation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C3850161-EB85-4395-9B28-58EE49E3F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" t="1187" b="-1"/>
          <a:stretch/>
        </p:blipFill>
        <p:spPr>
          <a:xfrm>
            <a:off x="1097280" y="2536541"/>
            <a:ext cx="8401858" cy="145655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AB5A2A61-3799-4ED1-A033-403A34FA4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138" y="3113292"/>
            <a:ext cx="666843" cy="590632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87BCDC67-D08C-4F02-9BCE-1B42F2785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965" y="3027555"/>
            <a:ext cx="619211" cy="762106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815D507D-B63B-42B1-A5D8-843A139ED516}"/>
              </a:ext>
            </a:extLst>
          </p:cNvPr>
          <p:cNvGrpSpPr/>
          <p:nvPr/>
        </p:nvGrpSpPr>
        <p:grpSpPr>
          <a:xfrm>
            <a:off x="956733" y="4844765"/>
            <a:ext cx="2151105" cy="1456550"/>
            <a:chOff x="2506133" y="4734698"/>
            <a:chExt cx="2151105" cy="145655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BD2F112-768B-44FE-B9E2-D62CA39D1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156" t="1187" r="64523" b="-1"/>
            <a:stretch/>
          </p:blipFill>
          <p:spPr>
            <a:xfrm>
              <a:off x="2506133" y="4734698"/>
              <a:ext cx="872067" cy="145655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321A258-0921-4775-9683-802952150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8200" y="5182476"/>
              <a:ext cx="666843" cy="590632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5A72EC8-F06F-4530-9849-E5F0FCAF7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027" y="5096739"/>
              <a:ext cx="619211" cy="762106"/>
            </a:xfrm>
            <a:prstGeom prst="rect">
              <a:avLst/>
            </a:prstGeom>
          </p:spPr>
        </p:pic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4E5DCD04-8B79-4D20-A916-3FA908EAA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41" t="1187" r="2105" b="-1"/>
          <a:stretch/>
        </p:blipFill>
        <p:spPr>
          <a:xfrm>
            <a:off x="5765800" y="4838381"/>
            <a:ext cx="2252133" cy="145655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5DCA9EB-6DC6-47CD-83A6-6D2889BB008B}"/>
              </a:ext>
            </a:extLst>
          </p:cNvPr>
          <p:cNvSpPr txBox="1"/>
          <p:nvPr/>
        </p:nvSpPr>
        <p:spPr>
          <a:xfrm>
            <a:off x="4048101" y="5272672"/>
            <a:ext cx="102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or</a:t>
            </a:r>
            <a:endParaRPr lang="zh-TW" altLang="en-US" sz="3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1B0A8C-6D91-48E9-8627-684A5453B8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28" t="19676" r="5758" b="19842"/>
          <a:stretch/>
        </p:blipFill>
        <p:spPr>
          <a:xfrm>
            <a:off x="7086599" y="5163582"/>
            <a:ext cx="1625769" cy="113134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D51871E-8D8A-4392-8504-9D6D9B2EEAC1}"/>
              </a:ext>
            </a:extLst>
          </p:cNvPr>
          <p:cNvSpPr txBox="1"/>
          <p:nvPr/>
        </p:nvSpPr>
        <p:spPr>
          <a:xfrm rot="1282896">
            <a:off x="8033523" y="5041839"/>
            <a:ext cx="77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new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4E9ABB37-043A-4853-AB90-0BB4CE6AE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889" y="5405644"/>
            <a:ext cx="666843" cy="59063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0DE76C6C-1902-4D97-9D55-657FE99EB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716" y="5319907"/>
            <a:ext cx="619211" cy="76210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2718A15-EDC6-4CA6-BA59-E81BC430F6D4}"/>
              </a:ext>
            </a:extLst>
          </p:cNvPr>
          <p:cNvSpPr txBox="1"/>
          <p:nvPr/>
        </p:nvSpPr>
        <p:spPr>
          <a:xfrm>
            <a:off x="979517" y="6375235"/>
            <a:ext cx="1954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old-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tart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ser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628A66A-2D68-4DA9-A0BF-33938D38497B}"/>
              </a:ext>
            </a:extLst>
          </p:cNvPr>
          <p:cNvSpPr txBox="1"/>
          <p:nvPr/>
        </p:nvSpPr>
        <p:spPr>
          <a:xfrm>
            <a:off x="6922330" y="6365704"/>
            <a:ext cx="1954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old-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tart item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084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Task –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Sequential Recommendation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03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meta-learning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incorporates multimodal side information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4</a:t>
            </a:fld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815D507D-B63B-42B1-A5D8-843A139ED516}"/>
              </a:ext>
            </a:extLst>
          </p:cNvPr>
          <p:cNvGrpSpPr/>
          <p:nvPr/>
        </p:nvGrpSpPr>
        <p:grpSpPr>
          <a:xfrm>
            <a:off x="1606072" y="1831570"/>
            <a:ext cx="2151105" cy="1456550"/>
            <a:chOff x="2506133" y="4734698"/>
            <a:chExt cx="2151105" cy="145655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BD2F112-768B-44FE-B9E2-D62CA39D1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156" t="1187" r="64523" b="-1"/>
            <a:stretch/>
          </p:blipFill>
          <p:spPr>
            <a:xfrm>
              <a:off x="2506133" y="4734698"/>
              <a:ext cx="872067" cy="145655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321A258-0921-4775-9683-802952150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8200" y="5182476"/>
              <a:ext cx="666843" cy="590632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5A72EC8-F06F-4530-9849-E5F0FCAF7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027" y="5096739"/>
              <a:ext cx="619211" cy="762106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067216F-41B5-4DDE-A8E7-CE9A456F72E8}"/>
              </a:ext>
            </a:extLst>
          </p:cNvPr>
          <p:cNvGrpSpPr/>
          <p:nvPr/>
        </p:nvGrpSpPr>
        <p:grpSpPr>
          <a:xfrm>
            <a:off x="1488112" y="3864781"/>
            <a:ext cx="4185127" cy="1456550"/>
            <a:chOff x="1505044" y="3896781"/>
            <a:chExt cx="4185127" cy="145655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4E5DCD04-8B79-4D20-A916-3FA908EAA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241" t="1187" r="2105" b="-1"/>
            <a:stretch/>
          </p:blipFill>
          <p:spPr>
            <a:xfrm>
              <a:off x="1505044" y="3896781"/>
              <a:ext cx="2252133" cy="145655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B1B0A8C-6D91-48E9-8627-684A5453B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328" t="19676" r="5758" b="19842"/>
            <a:stretch/>
          </p:blipFill>
          <p:spPr>
            <a:xfrm>
              <a:off x="2825843" y="4221982"/>
              <a:ext cx="1625769" cy="1131349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D51871E-8D8A-4392-8504-9D6D9B2EEAC1}"/>
                </a:ext>
              </a:extLst>
            </p:cNvPr>
            <p:cNvSpPr txBox="1"/>
            <p:nvPr/>
          </p:nvSpPr>
          <p:spPr>
            <a:xfrm rot="1282896">
              <a:off x="3772767" y="4100239"/>
              <a:ext cx="778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0000"/>
                  </a:solidFill>
                </a:rPr>
                <a:t>new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4E9ABB37-043A-4853-AB90-0BB4CE6AE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1133" y="4464044"/>
              <a:ext cx="666843" cy="590632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0DE76C6C-1902-4D97-9D55-657FE99EB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0960" y="4378307"/>
              <a:ext cx="619211" cy="762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3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Meta-Learning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machine learning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78F82A-69C9-481E-B3CC-7EB7E6D3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268" y="3185437"/>
            <a:ext cx="2243667" cy="2243667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A3AA75A3-5C00-4A9B-97E9-D967DEC2F383}"/>
              </a:ext>
            </a:extLst>
          </p:cNvPr>
          <p:cNvSpPr/>
          <p:nvPr/>
        </p:nvSpPr>
        <p:spPr>
          <a:xfrm rot="5400000">
            <a:off x="6623832" y="2796205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FC09DB-1C5B-44CD-9BC5-626554882EFA}"/>
              </a:ext>
            </a:extLst>
          </p:cNvPr>
          <p:cNvSpPr/>
          <p:nvPr/>
        </p:nvSpPr>
        <p:spPr>
          <a:xfrm>
            <a:off x="931333" y="2692400"/>
            <a:ext cx="3327401" cy="1303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27B662C-3937-47C2-B220-A1397FAA2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52" y="2810930"/>
            <a:ext cx="799421" cy="79586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3BA7FD-974B-498D-AD4C-4396D39CD6E7}"/>
              </a:ext>
            </a:extLst>
          </p:cNvPr>
          <p:cNvSpPr txBox="1"/>
          <p:nvPr/>
        </p:nvSpPr>
        <p:spPr>
          <a:xfrm>
            <a:off x="1222587" y="358139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cat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079A5FE-4740-4DBC-AED4-19EC2E3F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48" r="20909"/>
          <a:stretch/>
        </p:blipFill>
        <p:spPr>
          <a:xfrm>
            <a:off x="2151680" y="2810930"/>
            <a:ext cx="675042" cy="79586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7E62900-2AD7-4471-B2FD-1202ABE6A084}"/>
              </a:ext>
            </a:extLst>
          </p:cNvPr>
          <p:cNvSpPr txBox="1"/>
          <p:nvPr/>
        </p:nvSpPr>
        <p:spPr>
          <a:xfrm>
            <a:off x="2218266" y="358139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dog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55A49FC-8C31-4D12-9855-396992B4B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62" r="12106"/>
          <a:stretch/>
        </p:blipFill>
        <p:spPr>
          <a:xfrm>
            <a:off x="3487384" y="2908798"/>
            <a:ext cx="652000" cy="71878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9B03F7AE-53ED-44BF-A7FE-176C54026FC6}"/>
              </a:ext>
            </a:extLst>
          </p:cNvPr>
          <p:cNvSpPr txBox="1"/>
          <p:nvPr/>
        </p:nvSpPr>
        <p:spPr>
          <a:xfrm>
            <a:off x="3555183" y="35535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cat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D04525-B89F-42E3-A6D9-828ED026978E}"/>
              </a:ext>
            </a:extLst>
          </p:cNvPr>
          <p:cNvSpPr txBox="1"/>
          <p:nvPr/>
        </p:nvSpPr>
        <p:spPr>
          <a:xfrm>
            <a:off x="2109895" y="2298607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train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E979827-F10C-4756-906C-2E98E4A79707}"/>
              </a:ext>
            </a:extLst>
          </p:cNvPr>
          <p:cNvSpPr txBox="1"/>
          <p:nvPr/>
        </p:nvSpPr>
        <p:spPr>
          <a:xfrm>
            <a:off x="3506894" y="26262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valid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B68FD31-F72A-434C-AD2E-9538AF148B04}"/>
              </a:ext>
            </a:extLst>
          </p:cNvPr>
          <p:cNvSpPr/>
          <p:nvPr/>
        </p:nvSpPr>
        <p:spPr>
          <a:xfrm>
            <a:off x="992290" y="4125237"/>
            <a:ext cx="3327401" cy="1303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DCE0A29-0DC0-4574-B586-EBD619C81E29}"/>
              </a:ext>
            </a:extLst>
          </p:cNvPr>
          <p:cNvSpPr txBox="1"/>
          <p:nvPr/>
        </p:nvSpPr>
        <p:spPr>
          <a:xfrm>
            <a:off x="1283544" y="50142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cat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4AB9F45-182F-4BF7-A6BE-96807DD966F8}"/>
              </a:ext>
            </a:extLst>
          </p:cNvPr>
          <p:cNvSpPr txBox="1"/>
          <p:nvPr/>
        </p:nvSpPr>
        <p:spPr>
          <a:xfrm>
            <a:off x="2279223" y="50142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dog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0C1B6AE-D0BF-4C6D-A0AD-285230240529}"/>
              </a:ext>
            </a:extLst>
          </p:cNvPr>
          <p:cNvSpPr txBox="1"/>
          <p:nvPr/>
        </p:nvSpPr>
        <p:spPr>
          <a:xfrm>
            <a:off x="3618784" y="50597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dog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945432-41CB-40D5-B4E6-47E50287680D}"/>
              </a:ext>
            </a:extLst>
          </p:cNvPr>
          <p:cNvSpPr txBox="1"/>
          <p:nvPr/>
        </p:nvSpPr>
        <p:spPr>
          <a:xfrm>
            <a:off x="3567851" y="40591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valid</a:t>
            </a:r>
            <a:endParaRPr lang="zh-TW" altLang="en-US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C8E748C3-FE85-4095-A20E-2F340E5187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915" r="20015"/>
          <a:stretch/>
        </p:blipFill>
        <p:spPr>
          <a:xfrm>
            <a:off x="2133635" y="4239535"/>
            <a:ext cx="858243" cy="80010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76A399D3-A1E5-406A-AE30-0A1F09E5FB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625" t="-652" r="8555" b="652"/>
          <a:stretch/>
        </p:blipFill>
        <p:spPr>
          <a:xfrm>
            <a:off x="3628947" y="4334411"/>
            <a:ext cx="607331" cy="778736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74CC0A48-E6D1-4DA6-B86D-6664B4CBA8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945" r="38117"/>
          <a:stretch/>
        </p:blipFill>
        <p:spPr>
          <a:xfrm>
            <a:off x="1190391" y="4175462"/>
            <a:ext cx="761450" cy="928245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B0C280A9-DC7C-45BF-812F-3C8288ED238C}"/>
              </a:ext>
            </a:extLst>
          </p:cNvPr>
          <p:cNvSpPr txBox="1"/>
          <p:nvPr/>
        </p:nvSpPr>
        <p:spPr>
          <a:xfrm>
            <a:off x="2279223" y="5590584"/>
            <a:ext cx="677108" cy="6760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3200" dirty="0"/>
              <a:t>……</a:t>
            </a:r>
            <a:endParaRPr lang="zh-TW" altLang="en-US" sz="3200" dirty="0"/>
          </a:p>
        </p:txBody>
      </p:sp>
      <p:sp>
        <p:nvSpPr>
          <p:cNvPr id="32" name="右大括弧 31">
            <a:extLst>
              <a:ext uri="{FF2B5EF4-FFF2-40B4-BE49-F238E27FC236}">
                <a16:creationId xmlns:a16="http://schemas.microsoft.com/office/drawing/2014/main" id="{2BE93219-4FA1-4606-ABA2-6FE4BB5F6F0A}"/>
              </a:ext>
            </a:extLst>
          </p:cNvPr>
          <p:cNvSpPr/>
          <p:nvPr/>
        </p:nvSpPr>
        <p:spPr>
          <a:xfrm>
            <a:off x="4530679" y="2626264"/>
            <a:ext cx="1011601" cy="35290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690DDA52-654C-4AF6-8F97-C712ED552D9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518" r="20210"/>
          <a:stretch/>
        </p:blipFill>
        <p:spPr>
          <a:xfrm>
            <a:off x="6675710" y="1939534"/>
            <a:ext cx="505293" cy="752866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A4AEB21A-8584-401E-B895-809E485DADAC}"/>
              </a:ext>
            </a:extLst>
          </p:cNvPr>
          <p:cNvSpPr txBox="1"/>
          <p:nvPr/>
        </p:nvSpPr>
        <p:spPr>
          <a:xfrm>
            <a:off x="7067129" y="2786200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test</a:t>
            </a:r>
            <a:endParaRPr lang="zh-TW" altLang="en-US" dirty="0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89BA77E-613C-494F-857C-6DF2F04AFBF6}"/>
              </a:ext>
            </a:extLst>
          </p:cNvPr>
          <p:cNvSpPr/>
          <p:nvPr/>
        </p:nvSpPr>
        <p:spPr>
          <a:xfrm rot="5400000">
            <a:off x="6631194" y="5380682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CD01EDB-8098-429C-B4D5-F36F2DC3D106}"/>
              </a:ext>
            </a:extLst>
          </p:cNvPr>
          <p:cNvSpPr txBox="1"/>
          <p:nvPr/>
        </p:nvSpPr>
        <p:spPr>
          <a:xfrm>
            <a:off x="6649722" y="5823979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78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Meta-Learning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meta-learning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78F82A-69C9-481E-B3CC-7EB7E6D3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68" y="3625427"/>
            <a:ext cx="2243667" cy="2243667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A3AA75A3-5C00-4A9B-97E9-D967DEC2F383}"/>
              </a:ext>
            </a:extLst>
          </p:cNvPr>
          <p:cNvSpPr/>
          <p:nvPr/>
        </p:nvSpPr>
        <p:spPr>
          <a:xfrm rot="5400000">
            <a:off x="6808235" y="3277089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D04525-B89F-42E3-A6D9-828ED026978E}"/>
              </a:ext>
            </a:extLst>
          </p:cNvPr>
          <p:cNvSpPr txBox="1"/>
          <p:nvPr/>
        </p:nvSpPr>
        <p:spPr>
          <a:xfrm>
            <a:off x="2367614" y="2923158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train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0C280A9-DC7C-45BF-812F-3C8288ED238C}"/>
              </a:ext>
            </a:extLst>
          </p:cNvPr>
          <p:cNvSpPr txBox="1"/>
          <p:nvPr/>
        </p:nvSpPr>
        <p:spPr>
          <a:xfrm>
            <a:off x="2484567" y="5399634"/>
            <a:ext cx="677108" cy="6760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3200" dirty="0"/>
              <a:t>……</a:t>
            </a:r>
            <a:endParaRPr lang="zh-TW" altLang="en-US" sz="3200" dirty="0"/>
          </a:p>
        </p:txBody>
      </p:sp>
      <p:sp>
        <p:nvSpPr>
          <p:cNvPr id="32" name="右大括弧 31">
            <a:extLst>
              <a:ext uri="{FF2B5EF4-FFF2-40B4-BE49-F238E27FC236}">
                <a16:creationId xmlns:a16="http://schemas.microsoft.com/office/drawing/2014/main" id="{2BE93219-4FA1-4606-ABA2-6FE4BB5F6F0A}"/>
              </a:ext>
            </a:extLst>
          </p:cNvPr>
          <p:cNvSpPr/>
          <p:nvPr/>
        </p:nvSpPr>
        <p:spPr>
          <a:xfrm>
            <a:off x="4759279" y="3066254"/>
            <a:ext cx="1011601" cy="30972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89BA77E-613C-494F-857C-6DF2F04AFBF6}"/>
              </a:ext>
            </a:extLst>
          </p:cNvPr>
          <p:cNvSpPr/>
          <p:nvPr/>
        </p:nvSpPr>
        <p:spPr>
          <a:xfrm rot="5400000">
            <a:off x="6859794" y="5820672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CD01EDB-8098-429C-B4D5-F36F2DC3D106}"/>
              </a:ext>
            </a:extLst>
          </p:cNvPr>
          <p:cNvSpPr txBox="1"/>
          <p:nvPr/>
        </p:nvSpPr>
        <p:spPr>
          <a:xfrm>
            <a:off x="6878322" y="6263969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cat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A32F8AF-CA8B-44AE-8BC0-959C0381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5" y="3292490"/>
            <a:ext cx="4492522" cy="95510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5856B1CB-E1B9-4788-8E2F-658AC5A5D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79" y="4278227"/>
            <a:ext cx="4492522" cy="92513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C125F104-CB2C-4B7B-AC8C-15E54A9B4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435" y="1778539"/>
            <a:ext cx="1587214" cy="1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FA338FF-0FED-4195-8499-1ACBDAB8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39" y="5830648"/>
            <a:ext cx="1133954" cy="49991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Task – 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User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meta-learning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78F82A-69C9-481E-B3CC-7EB7E6D3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664" y="3666500"/>
            <a:ext cx="1587215" cy="158721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A3AA75A3-5C00-4A9B-97E9-D967DEC2F383}"/>
              </a:ext>
            </a:extLst>
          </p:cNvPr>
          <p:cNvSpPr/>
          <p:nvPr/>
        </p:nvSpPr>
        <p:spPr>
          <a:xfrm rot="5400000">
            <a:off x="6808235" y="3277089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D04525-B89F-42E3-A6D9-828ED026978E}"/>
              </a:ext>
            </a:extLst>
          </p:cNvPr>
          <p:cNvSpPr txBox="1"/>
          <p:nvPr/>
        </p:nvSpPr>
        <p:spPr>
          <a:xfrm>
            <a:off x="2367614" y="2923158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train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0C280A9-DC7C-45BF-812F-3C8288ED238C}"/>
              </a:ext>
            </a:extLst>
          </p:cNvPr>
          <p:cNvSpPr txBox="1"/>
          <p:nvPr/>
        </p:nvSpPr>
        <p:spPr>
          <a:xfrm>
            <a:off x="2484567" y="5399634"/>
            <a:ext cx="677108" cy="6760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3200" dirty="0"/>
              <a:t>……</a:t>
            </a:r>
            <a:endParaRPr lang="zh-TW" altLang="en-US" sz="3200" dirty="0"/>
          </a:p>
        </p:txBody>
      </p:sp>
      <p:sp>
        <p:nvSpPr>
          <p:cNvPr id="32" name="右大括弧 31">
            <a:extLst>
              <a:ext uri="{FF2B5EF4-FFF2-40B4-BE49-F238E27FC236}">
                <a16:creationId xmlns:a16="http://schemas.microsoft.com/office/drawing/2014/main" id="{2BE93219-4FA1-4606-ABA2-6FE4BB5F6F0A}"/>
              </a:ext>
            </a:extLst>
          </p:cNvPr>
          <p:cNvSpPr/>
          <p:nvPr/>
        </p:nvSpPr>
        <p:spPr>
          <a:xfrm>
            <a:off x="4759279" y="3066254"/>
            <a:ext cx="1011601" cy="30972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89BA77E-613C-494F-857C-6DF2F04AFBF6}"/>
              </a:ext>
            </a:extLst>
          </p:cNvPr>
          <p:cNvSpPr/>
          <p:nvPr/>
        </p:nvSpPr>
        <p:spPr>
          <a:xfrm rot="5400000">
            <a:off x="6868911" y="5360057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A32F8AF-CA8B-44AE-8BC0-959C03813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55" y="3292490"/>
            <a:ext cx="4492522" cy="95510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5856B1CB-E1B9-4788-8E2F-658AC5A5D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79" y="4278227"/>
            <a:ext cx="4492522" cy="92513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C125F104-CB2C-4B7B-AC8C-15E54A9B4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435" y="1778539"/>
            <a:ext cx="1587214" cy="138323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1648E10-0125-40FF-A772-C38ACD8DC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823" y="2653598"/>
            <a:ext cx="249108" cy="37234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AA50323-9E05-49E6-BBA1-4C4BA71CAE22}"/>
              </a:ext>
            </a:extLst>
          </p:cNvPr>
          <p:cNvSpPr/>
          <p:nvPr/>
        </p:nvSpPr>
        <p:spPr>
          <a:xfrm>
            <a:off x="6852231" y="1829453"/>
            <a:ext cx="901720" cy="629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10FDDF22-BC81-4129-BF4B-CF8947B184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0931" y="2653891"/>
            <a:ext cx="308472" cy="37965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B49901B-5C32-4B02-AD6D-F9FD0959E7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156" t="1187" r="64523" b="-1"/>
          <a:stretch/>
        </p:blipFill>
        <p:spPr>
          <a:xfrm>
            <a:off x="7074272" y="1834040"/>
            <a:ext cx="376659" cy="629106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F20E7063-B31C-4CFE-A6BA-B1F85BBF756A}"/>
              </a:ext>
            </a:extLst>
          </p:cNvPr>
          <p:cNvGrpSpPr/>
          <p:nvPr/>
        </p:nvGrpSpPr>
        <p:grpSpPr>
          <a:xfrm>
            <a:off x="6861878" y="5875308"/>
            <a:ext cx="507795" cy="935131"/>
            <a:chOff x="6947925" y="5880788"/>
            <a:chExt cx="507795" cy="935131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66A77ED-FB13-4E94-9AAD-50C29F0D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47925" y="5880788"/>
              <a:ext cx="507795" cy="935131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639E97E-C41A-406D-8E6F-178AEA5A3D95}"/>
                </a:ext>
              </a:extLst>
            </p:cNvPr>
            <p:cNvSpPr/>
            <p:nvPr/>
          </p:nvSpPr>
          <p:spPr>
            <a:xfrm>
              <a:off x="7305138" y="6401552"/>
              <a:ext cx="150582" cy="247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F59C801D-538A-4A8B-BCD1-47CF5AFEE6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9901" y="3395104"/>
            <a:ext cx="1322947" cy="74987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C0491C1-0C25-4D98-819D-CEDD9CD1DCAE}"/>
              </a:ext>
            </a:extLst>
          </p:cNvPr>
          <p:cNvSpPr/>
          <p:nvPr/>
        </p:nvSpPr>
        <p:spPr>
          <a:xfrm>
            <a:off x="3523129" y="3395104"/>
            <a:ext cx="1236150" cy="749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295BB7E-333C-4B18-8C00-9FE32AFF2DC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2090" r="20649" b="38756"/>
          <a:stretch/>
        </p:blipFill>
        <p:spPr>
          <a:xfrm>
            <a:off x="4373964" y="3461140"/>
            <a:ext cx="281577" cy="632585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823C2DDC-06DC-45C6-BE47-9F5798641A5C}"/>
              </a:ext>
            </a:extLst>
          </p:cNvPr>
          <p:cNvSpPr txBox="1"/>
          <p:nvPr/>
        </p:nvSpPr>
        <p:spPr>
          <a:xfrm>
            <a:off x="3550296" y="3426597"/>
            <a:ext cx="90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iPad</a:t>
            </a:r>
          </a:p>
          <a:p>
            <a:r>
              <a:rPr lang="en-US" altLang="zh-TW" dirty="0"/>
              <a:t>pencil</a:t>
            </a:r>
            <a:endParaRPr lang="zh-TW" altLang="en-US" dirty="0"/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0E89893E-7DB1-4E5F-ABCE-38DEE678F44F}"/>
              </a:ext>
            </a:extLst>
          </p:cNvPr>
          <p:cNvGrpSpPr/>
          <p:nvPr/>
        </p:nvGrpSpPr>
        <p:grpSpPr>
          <a:xfrm>
            <a:off x="1722525" y="4357497"/>
            <a:ext cx="1270337" cy="747774"/>
            <a:chOff x="9296400" y="3176379"/>
            <a:chExt cx="2508019" cy="1438476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BAF6EB51-39CD-4596-BA49-6F1164BD5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08521" y="3176379"/>
              <a:ext cx="2495898" cy="1438476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490C686-86C5-44C0-B498-E08B57219F1A}"/>
                </a:ext>
              </a:extLst>
            </p:cNvPr>
            <p:cNvSpPr/>
            <p:nvPr/>
          </p:nvSpPr>
          <p:spPr>
            <a:xfrm>
              <a:off x="9296400" y="3857414"/>
              <a:ext cx="313765" cy="598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09762A6-9A36-48E7-99D6-003B013694D5}"/>
                </a:ext>
              </a:extLst>
            </p:cNvPr>
            <p:cNvSpPr/>
            <p:nvPr/>
          </p:nvSpPr>
          <p:spPr>
            <a:xfrm>
              <a:off x="11465859" y="3857414"/>
              <a:ext cx="338560" cy="3901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93005722-1ABC-46DB-9945-37DAE40B2F40}"/>
              </a:ext>
            </a:extLst>
          </p:cNvPr>
          <p:cNvSpPr/>
          <p:nvPr/>
        </p:nvSpPr>
        <p:spPr>
          <a:xfrm>
            <a:off x="3550296" y="4378548"/>
            <a:ext cx="1236150" cy="749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21A06462-C8B2-4B86-B519-69000E8F76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5456" y="4394150"/>
            <a:ext cx="711121" cy="711121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F4A2227F-8339-4443-8B4C-53EB3D372A58}"/>
              </a:ext>
            </a:extLst>
          </p:cNvPr>
          <p:cNvSpPr txBox="1"/>
          <p:nvPr/>
        </p:nvSpPr>
        <p:spPr>
          <a:xfrm>
            <a:off x="3527147" y="4526859"/>
            <a:ext cx="1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toner</a:t>
            </a:r>
            <a:endParaRPr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7EB00FF2-86BE-49DA-878B-5D3845829F30}"/>
              </a:ext>
            </a:extLst>
          </p:cNvPr>
          <p:cNvSpPr txBox="1"/>
          <p:nvPr/>
        </p:nvSpPr>
        <p:spPr>
          <a:xfrm>
            <a:off x="327688" y="3491938"/>
            <a:ext cx="7582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User 1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8C3C1A3-34D7-4FE9-8D97-23288B03FB76}"/>
              </a:ext>
            </a:extLst>
          </p:cNvPr>
          <p:cNvSpPr txBox="1"/>
          <p:nvPr/>
        </p:nvSpPr>
        <p:spPr>
          <a:xfrm>
            <a:off x="436755" y="4376080"/>
            <a:ext cx="6713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User 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69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5" grpId="0"/>
      <p:bldP spid="37" grpId="0" animBg="1"/>
      <p:bldP spid="34" grpId="0"/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Task –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Item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59614" cy="44703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   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incorporates multimodal side information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8</a:t>
            </a:fld>
            <a:endParaRPr lang="zh-TW" alt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067216F-41B5-4DDE-A8E7-CE9A456F72E8}"/>
              </a:ext>
            </a:extLst>
          </p:cNvPr>
          <p:cNvGrpSpPr/>
          <p:nvPr/>
        </p:nvGrpSpPr>
        <p:grpSpPr>
          <a:xfrm>
            <a:off x="1416394" y="1845733"/>
            <a:ext cx="3576947" cy="1029409"/>
            <a:chOff x="1505044" y="3896781"/>
            <a:chExt cx="4185127" cy="145655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4E5DCD04-8B79-4D20-A916-3FA908EAA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241" t="1187" r="2105" b="-1"/>
            <a:stretch/>
          </p:blipFill>
          <p:spPr>
            <a:xfrm>
              <a:off x="1505044" y="3896781"/>
              <a:ext cx="2252133" cy="145655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B1B0A8C-6D91-48E9-8627-684A5453B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28" t="19676" r="5758" b="19842"/>
            <a:stretch/>
          </p:blipFill>
          <p:spPr>
            <a:xfrm>
              <a:off x="2825843" y="4221982"/>
              <a:ext cx="1625769" cy="1131349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4E9ABB37-043A-4853-AB90-0BB4CE6AE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1133" y="4464044"/>
              <a:ext cx="666843" cy="590632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0DE76C6C-1902-4D97-9D55-657FE99EB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0960" y="4378307"/>
              <a:ext cx="619211" cy="762106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D51871E-8D8A-4392-8504-9D6D9B2EEAC1}"/>
                </a:ext>
              </a:extLst>
            </p:cNvPr>
            <p:cNvSpPr txBox="1"/>
            <p:nvPr/>
          </p:nvSpPr>
          <p:spPr>
            <a:xfrm rot="1282896">
              <a:off x="3765243" y="4052652"/>
              <a:ext cx="997560" cy="65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0000"/>
                  </a:solidFill>
                </a:rPr>
                <a:t>new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30789894-88C3-4731-A9E9-EEA39198497B}"/>
              </a:ext>
            </a:extLst>
          </p:cNvPr>
          <p:cNvSpPr txBox="1"/>
          <p:nvPr/>
        </p:nvSpPr>
        <p:spPr>
          <a:xfrm>
            <a:off x="4915136" y="3232769"/>
            <a:ext cx="12807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Item ID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B86DE02-7563-441B-88B2-DC7574474CCE}"/>
              </a:ext>
            </a:extLst>
          </p:cNvPr>
          <p:cNvSpPr txBox="1"/>
          <p:nvPr/>
        </p:nvSpPr>
        <p:spPr>
          <a:xfrm>
            <a:off x="4861937" y="4368798"/>
            <a:ext cx="1387103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encoder</a:t>
            </a:r>
            <a:endParaRPr lang="zh-TW" altLang="en-US" sz="2800" dirty="0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A91C0FBD-F464-40B8-B89D-D6F6DF5AC761}"/>
              </a:ext>
            </a:extLst>
          </p:cNvPr>
          <p:cNvSpPr/>
          <p:nvPr/>
        </p:nvSpPr>
        <p:spPr>
          <a:xfrm>
            <a:off x="5293809" y="3801829"/>
            <a:ext cx="531877" cy="55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1">
            <a:extLst>
              <a:ext uri="{FF2B5EF4-FFF2-40B4-BE49-F238E27FC236}">
                <a16:creationId xmlns:a16="http://schemas.microsoft.com/office/drawing/2014/main" id="{B2718A15-EDC6-4CA6-BA59-E81BC430F6D4}"/>
              </a:ext>
            </a:extLst>
          </p:cNvPr>
          <p:cNvSpPr txBox="1"/>
          <p:nvPr/>
        </p:nvSpPr>
        <p:spPr>
          <a:xfrm>
            <a:off x="4060216" y="5504827"/>
            <a:ext cx="29905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Item embedding</a:t>
            </a:r>
            <a:endParaRPr lang="zh-TW" altLang="en-US" sz="2800" dirty="0"/>
          </a:p>
        </p:txBody>
      </p:sp>
      <p:sp>
        <p:nvSpPr>
          <p:cNvPr id="21" name="箭號: 向下 20">
            <a:extLst>
              <a:ext uri="{FF2B5EF4-FFF2-40B4-BE49-F238E27FC236}">
                <a16:creationId xmlns:a16="http://schemas.microsoft.com/office/drawing/2014/main" id="{D87B239A-EAF5-4CE7-8310-FF5D4ADB0D75}"/>
              </a:ext>
            </a:extLst>
          </p:cNvPr>
          <p:cNvSpPr/>
          <p:nvPr/>
        </p:nvSpPr>
        <p:spPr>
          <a:xfrm>
            <a:off x="5348970" y="4989908"/>
            <a:ext cx="413039" cy="441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B21A6719-D526-4EF2-B913-4A241D1CDD32}"/>
              </a:ext>
            </a:extLst>
          </p:cNvPr>
          <p:cNvSpPr/>
          <p:nvPr/>
        </p:nvSpPr>
        <p:spPr>
          <a:xfrm rot="19220245">
            <a:off x="4443154" y="3870261"/>
            <a:ext cx="453218" cy="519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下 22">
            <a:extLst>
              <a:ext uri="{FF2B5EF4-FFF2-40B4-BE49-F238E27FC236}">
                <a16:creationId xmlns:a16="http://schemas.microsoft.com/office/drawing/2014/main" id="{5554DB37-7FF4-4FE5-970F-0C9D727C3486}"/>
              </a:ext>
            </a:extLst>
          </p:cNvPr>
          <p:cNvSpPr/>
          <p:nvPr/>
        </p:nvSpPr>
        <p:spPr>
          <a:xfrm rot="2775194">
            <a:off x="6218299" y="3878326"/>
            <a:ext cx="495760" cy="512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C6B0EC9-71D9-4CF8-A4FE-9133A3F0CA80}"/>
              </a:ext>
            </a:extLst>
          </p:cNvPr>
          <p:cNvSpPr txBox="1"/>
          <p:nvPr/>
        </p:nvSpPr>
        <p:spPr>
          <a:xfrm>
            <a:off x="3774440" y="3235745"/>
            <a:ext cx="75926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title</a:t>
            </a:r>
            <a:endParaRPr lang="zh-TW" altLang="en-US" sz="2800" dirty="0"/>
          </a:p>
        </p:txBody>
      </p:sp>
      <p:sp>
        <p:nvSpPr>
          <p:cNvPr id="25" name="文字方塊 5">
            <a:extLst>
              <a:ext uri="{FF2B5EF4-FFF2-40B4-BE49-F238E27FC236}">
                <a16:creationId xmlns:a16="http://schemas.microsoft.com/office/drawing/2014/main" id="{30789894-88C3-4731-A9E9-EEA39198497B}"/>
              </a:ext>
            </a:extLst>
          </p:cNvPr>
          <p:cNvSpPr txBox="1"/>
          <p:nvPr/>
        </p:nvSpPr>
        <p:spPr>
          <a:xfrm>
            <a:off x="6530281" y="3232769"/>
            <a:ext cx="107607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image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059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246188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14914</TotalTime>
  <Words>513</Words>
  <Application>Microsoft Office PowerPoint</Application>
  <PresentationFormat>寬螢幕</PresentationFormat>
  <Paragraphs>189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微軟正黑體</vt:lpstr>
      <vt:lpstr>Calibri</vt:lpstr>
      <vt:lpstr>Calibri Light</vt:lpstr>
      <vt:lpstr>Cambria Math</vt:lpstr>
      <vt:lpstr>Times New Roman</vt:lpstr>
      <vt:lpstr>Wingdings</vt:lpstr>
      <vt:lpstr>回顧</vt:lpstr>
      <vt:lpstr>Multimodal Meta-Learning for  Cold-Start Sequential Recommendation</vt:lpstr>
      <vt:lpstr>Outline</vt:lpstr>
      <vt:lpstr>Task –  Cold-Start Sequential Recommendation</vt:lpstr>
      <vt:lpstr>Task –  Cold-Start Sequential Recommendation</vt:lpstr>
      <vt:lpstr>Meta-Learning</vt:lpstr>
      <vt:lpstr>Meta-Learning</vt:lpstr>
      <vt:lpstr>Task –  Cold-Start User</vt:lpstr>
      <vt:lpstr>Task –  Cold-Start Item</vt:lpstr>
      <vt:lpstr>Outline</vt:lpstr>
      <vt:lpstr>Method — Multimodal Meta-Learning (MML)</vt:lpstr>
      <vt:lpstr>Problem Formulation</vt:lpstr>
      <vt:lpstr>Embedding Layers</vt:lpstr>
      <vt:lpstr>Feature-Aware Self-Attention Block</vt:lpstr>
      <vt:lpstr>Feature-Aware Self-Attention Block</vt:lpstr>
      <vt:lpstr>Feature-Aware Self-Attention Block</vt:lpstr>
      <vt:lpstr>Prediction Layer</vt:lpstr>
      <vt:lpstr>Multimodal Prediction Fusion</vt:lpstr>
      <vt:lpstr>Cold-start Item Embedding Generator</vt:lpstr>
      <vt:lpstr>Outline</vt:lpstr>
      <vt:lpstr>Data Set</vt:lpstr>
      <vt:lpstr>Experiment</vt:lpstr>
      <vt:lpstr>Ablation Study</vt:lpstr>
      <vt:lpstr>Influence Analysis of Training Data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youn</dc:creator>
  <cp:lastModifiedBy>KDD</cp:lastModifiedBy>
  <cp:revision>216</cp:revision>
  <cp:lastPrinted>2023-09-19T05:17:27Z</cp:lastPrinted>
  <dcterms:created xsi:type="dcterms:W3CDTF">2023-03-18T19:54:23Z</dcterms:created>
  <dcterms:modified xsi:type="dcterms:W3CDTF">2023-09-20T05:23:53Z</dcterms:modified>
</cp:coreProperties>
</file>